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77" r:id="rId11"/>
    <p:sldId id="283" r:id="rId12"/>
    <p:sldId id="278" r:id="rId13"/>
    <p:sldId id="279" r:id="rId14"/>
    <p:sldId id="280" r:id="rId15"/>
    <p:sldId id="281" r:id="rId16"/>
    <p:sldId id="282" r:id="rId17"/>
    <p:sldId id="276" r:id="rId18"/>
    <p:sldId id="268" r:id="rId19"/>
    <p:sldId id="257" r:id="rId20"/>
    <p:sldId id="258" r:id="rId21"/>
    <p:sldId id="259" r:id="rId22"/>
    <p:sldId id="274" r:id="rId23"/>
    <p:sldId id="260" r:id="rId24"/>
    <p:sldId id="262" r:id="rId25"/>
    <p:sldId id="263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1111" autoAdjust="0"/>
  </p:normalViewPr>
  <p:slideViewPr>
    <p:cSldViewPr>
      <p:cViewPr varScale="1">
        <p:scale>
          <a:sx n="63" d="100"/>
          <a:sy n="63" d="100"/>
        </p:scale>
        <p:origin x="48" y="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A66A5-C9D4-4E85-9779-EDA905D1F7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7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E130F-AAF6-4430-AEF8-F69E006008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1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CCC89-C992-4996-9ACB-B00DB2C43C4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27A1C-2600-4784-A185-C277D56395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9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56208-2376-427F-B1CF-A8D8D1946B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4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A9FEC-2FAA-4AC0-B57E-03A13E3EC8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9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C0BB0-0F32-40E9-B16E-36748E6B4F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3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229A0-7551-45EF-B841-DD90122E21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1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86BF5-3868-4DB4-95F1-52BF4030E2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A180F-2038-4950-840A-063C39FB33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6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8EE32-6301-46F7-B609-63DC0576CB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5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8BB928-F7E3-4A4B-ABB9-9D4DEF5E1B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</p:grpSp>
      <p:sp>
        <p:nvSpPr>
          <p:cNvPr id="1538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Тип Хордовые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(</a:t>
            </a:r>
            <a:r>
              <a:rPr lang="en-US" dirty="0" err="1"/>
              <a:t>Chordata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6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effectLst/>
              </a:rPr>
              <a:t>Подтип Позвоночные (Черепные) </a:t>
            </a:r>
            <a:r>
              <a:rPr lang="ru-RU" smtClean="0">
                <a:solidFill>
                  <a:schemeClr val="tx1"/>
                </a:solidFill>
                <a:effectLst/>
              </a:rPr>
              <a:t>– </a:t>
            </a:r>
            <a:r>
              <a:rPr lang="en-US" smtClean="0">
                <a:solidFill>
                  <a:schemeClr val="tx1"/>
                </a:solidFill>
                <a:effectLst/>
              </a:rPr>
              <a:t>Craniata (Vertebrata)</a:t>
            </a:r>
            <a:endParaRPr lang="ru-RU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7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Передний конец </a:t>
            </a:r>
            <a:r>
              <a:rPr lang="ru-RU" dirty="0"/>
              <a:t>нервной трубки образует головной мозг</a:t>
            </a:r>
          </a:p>
          <a:p>
            <a:pPr lvl="0"/>
            <a:r>
              <a:rPr lang="ru-RU" dirty="0" smtClean="0"/>
              <a:t>Имеется череп </a:t>
            </a:r>
            <a:r>
              <a:rPr lang="ru-RU" dirty="0"/>
              <a:t>для защиты головного мозга</a:t>
            </a:r>
          </a:p>
          <a:p>
            <a:pPr lvl="0"/>
            <a:r>
              <a:rPr lang="ru-RU" dirty="0" smtClean="0"/>
              <a:t>Скелет состоит </a:t>
            </a:r>
            <a:r>
              <a:rPr lang="ru-RU" dirty="0"/>
              <a:t>из позвоночного столба и скелета конечностей</a:t>
            </a:r>
          </a:p>
          <a:p>
            <a:pPr lvl="0"/>
            <a:r>
              <a:rPr lang="ru-RU" dirty="0" smtClean="0"/>
              <a:t>Кровеносная система </a:t>
            </a:r>
            <a:r>
              <a:rPr lang="ru-RU" dirty="0"/>
              <a:t>включает сердце, есть эритроциты</a:t>
            </a:r>
          </a:p>
        </p:txBody>
      </p:sp>
    </p:spTree>
    <p:extLst>
      <p:ext uri="{BB962C8B-B14F-4D97-AF65-F5344CB8AC3E}">
        <p14:creationId xmlns:p14="http://schemas.microsoft.com/office/powerpoint/2010/main" val="187266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Подтип Позвоночные (Черепные) – </a:t>
            </a:r>
            <a:r>
              <a:rPr lang="en-US" dirty="0" err="1" smtClean="0"/>
              <a:t>Craniata</a:t>
            </a:r>
            <a:r>
              <a:rPr lang="en-US" dirty="0" smtClean="0"/>
              <a:t> (Vertebrata)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Надкласс Бесчелюстные (</a:t>
            </a:r>
            <a:r>
              <a:rPr lang="en-US" dirty="0" err="1" smtClean="0"/>
              <a:t>Agnatha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ru-RU" dirty="0" smtClean="0"/>
              <a:t>Класс Круглоротые (</a:t>
            </a:r>
            <a:r>
              <a:rPr lang="en-US" dirty="0" err="1" smtClean="0"/>
              <a:t>Cyclostomata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Надкласс </a:t>
            </a:r>
            <a:r>
              <a:rPr lang="ru-RU" dirty="0" err="1" smtClean="0"/>
              <a:t>Челюстноротые</a:t>
            </a:r>
            <a:r>
              <a:rPr lang="ru-RU" dirty="0" smtClean="0"/>
              <a:t> (</a:t>
            </a:r>
            <a:r>
              <a:rPr lang="en-US" dirty="0" err="1" smtClean="0"/>
              <a:t>Gnathostomata</a:t>
            </a:r>
            <a:r>
              <a:rPr lang="en-US" dirty="0" smtClean="0"/>
              <a:t>)</a:t>
            </a:r>
            <a:endParaRPr lang="ru-RU" dirty="0" smtClean="0"/>
          </a:p>
          <a:p>
            <a:pPr lvl="1">
              <a:defRPr/>
            </a:pPr>
            <a:r>
              <a:rPr lang="ru-RU" dirty="0" smtClean="0"/>
              <a:t>Хрящевые рыбы – </a:t>
            </a:r>
            <a:r>
              <a:rPr lang="en-US" dirty="0" err="1" smtClean="0"/>
              <a:t>Chondrichthyes</a:t>
            </a:r>
            <a:endParaRPr lang="en-US" dirty="0" smtClean="0"/>
          </a:p>
          <a:p>
            <a:pPr lvl="1">
              <a:defRPr/>
            </a:pPr>
            <a:r>
              <a:rPr lang="ru-RU" dirty="0" smtClean="0"/>
              <a:t>Костные рыбы – </a:t>
            </a:r>
            <a:r>
              <a:rPr lang="en-US" dirty="0" err="1" smtClean="0"/>
              <a:t>Osteichthyes</a:t>
            </a:r>
            <a:endParaRPr lang="en-US" dirty="0" smtClean="0"/>
          </a:p>
          <a:p>
            <a:pPr lvl="1">
              <a:defRPr/>
            </a:pPr>
            <a:r>
              <a:rPr lang="ru-RU" dirty="0" smtClean="0"/>
              <a:t>Земноводные (амфибии) – </a:t>
            </a:r>
            <a:r>
              <a:rPr lang="en-US" dirty="0" err="1" smtClean="0"/>
              <a:t>Amphibia</a:t>
            </a:r>
            <a:endParaRPr lang="en-US" dirty="0" smtClean="0"/>
          </a:p>
          <a:p>
            <a:pPr lvl="1">
              <a:defRPr/>
            </a:pPr>
            <a:r>
              <a:rPr lang="ru-RU" dirty="0" smtClean="0"/>
              <a:t>Пресмыкающиеся (рептилии) – </a:t>
            </a:r>
            <a:r>
              <a:rPr lang="en-US" dirty="0" err="1" smtClean="0"/>
              <a:t>Reptilia</a:t>
            </a:r>
            <a:endParaRPr lang="en-US" dirty="0" smtClean="0"/>
          </a:p>
          <a:p>
            <a:pPr lvl="1">
              <a:defRPr/>
            </a:pPr>
            <a:r>
              <a:rPr lang="ru-RU" dirty="0" smtClean="0"/>
              <a:t>Птицы – </a:t>
            </a:r>
            <a:r>
              <a:rPr lang="en-US" dirty="0" smtClean="0"/>
              <a:t>Aves</a:t>
            </a:r>
          </a:p>
          <a:p>
            <a:pPr lvl="1">
              <a:defRPr/>
            </a:pPr>
            <a:r>
              <a:rPr lang="ru-RU" dirty="0" smtClean="0"/>
              <a:t>Млекопитающие (Звери) – </a:t>
            </a:r>
            <a:r>
              <a:rPr lang="en-US" dirty="0" smtClean="0"/>
              <a:t>Mammalia (</a:t>
            </a:r>
            <a:r>
              <a:rPr lang="en-US" dirty="0" err="1" smtClean="0"/>
              <a:t>Theria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272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Класс Круглоротые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Отряд миноги</a:t>
            </a:r>
          </a:p>
          <a:p>
            <a:pPr>
              <a:defRPr/>
            </a:pPr>
            <a:r>
              <a:rPr lang="ru-RU" dirty="0" smtClean="0"/>
              <a:t>Отряд </a:t>
            </a:r>
            <a:r>
              <a:rPr lang="ru-RU" dirty="0" err="1" smtClean="0"/>
              <a:t>миксины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62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effectLst/>
              </a:rPr>
              <a:t>Бесчелюстные (Круглоротые) – </a:t>
            </a:r>
            <a:r>
              <a:rPr lang="en-US" sz="4000" dirty="0" err="1" smtClean="0">
                <a:effectLst/>
              </a:rPr>
              <a:t>Agnatha</a:t>
            </a:r>
            <a:endParaRPr lang="ru-RU" sz="4000" dirty="0" smtClean="0">
              <a:effectLst/>
            </a:endParaRPr>
          </a:p>
        </p:txBody>
      </p:sp>
      <p:pic>
        <p:nvPicPr>
          <p:cNvPr id="16387" name="Picture 5" descr="0601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92659"/>
            <a:ext cx="3024336" cy="40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0601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8988"/>
            <a:ext cx="56515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3120" y="6092825"/>
            <a:ext cx="565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Внутреннее строение миксины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795963" y="5995988"/>
            <a:ext cx="3348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Ротовой аппарат миноги</a:t>
            </a:r>
          </a:p>
        </p:txBody>
      </p:sp>
    </p:spTree>
    <p:extLst>
      <p:ext uri="{BB962C8B-B14F-4D97-AF65-F5344CB8AC3E}">
        <p14:creationId xmlns:p14="http://schemas.microsoft.com/office/powerpoint/2010/main" val="41941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Миксины</a:t>
            </a:r>
          </a:p>
        </p:txBody>
      </p:sp>
      <p:pic>
        <p:nvPicPr>
          <p:cNvPr id="17411" name="Picture 5" descr="060102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9113"/>
            <a:ext cx="9144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Миноги</a:t>
            </a:r>
          </a:p>
        </p:txBody>
      </p:sp>
      <p:pic>
        <p:nvPicPr>
          <p:cNvPr id="18435" name="Picture 5" descr="060102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0575"/>
            <a:ext cx="9144000" cy="281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Надкласс Челюстноротые (</a:t>
            </a:r>
            <a:r>
              <a:rPr lang="en-US" smtClean="0"/>
              <a:t>Gnathostomata)</a:t>
            </a: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 smtClean="0"/>
              <a:t>Классы: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Хрящевые рыбы – </a:t>
            </a:r>
            <a:r>
              <a:rPr lang="en-US" dirty="0" err="1" smtClean="0"/>
              <a:t>Chondrichthyes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Костные рыбы – </a:t>
            </a:r>
            <a:r>
              <a:rPr lang="en-US" dirty="0" err="1" smtClean="0"/>
              <a:t>Osteichthyes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Земноводные (амфибии) – </a:t>
            </a:r>
            <a:r>
              <a:rPr lang="en-US" dirty="0" err="1" smtClean="0"/>
              <a:t>Amphibia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Пресмыкающиеся (рептилии) – </a:t>
            </a:r>
            <a:r>
              <a:rPr lang="en-US" dirty="0" err="1" smtClean="0"/>
              <a:t>Reptilia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Птицы – </a:t>
            </a:r>
            <a:r>
              <a:rPr lang="en-US" dirty="0" smtClean="0"/>
              <a:t>Aves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Млекопитающие (Звери) –</a:t>
            </a:r>
            <a:r>
              <a:rPr lang="en-US" dirty="0" smtClean="0"/>
              <a:t> Mammalia</a:t>
            </a:r>
            <a:r>
              <a:rPr lang="ru-RU" dirty="0" smtClean="0"/>
              <a:t> (</a:t>
            </a:r>
            <a:r>
              <a:rPr lang="en-US" dirty="0" err="1" smtClean="0"/>
              <a:t>Theria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2268538"/>
            <a:ext cx="9144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5400" b="1">
                <a:solidFill>
                  <a:schemeClr val="tx2"/>
                </a:solidFill>
              </a:rPr>
              <a:t>Класс Хрящевые рыбы – </a:t>
            </a:r>
            <a:r>
              <a:rPr lang="en-US" sz="5400" b="1">
                <a:solidFill>
                  <a:schemeClr val="tx2"/>
                </a:solidFill>
              </a:rPr>
              <a:t>Chondrichthyes</a:t>
            </a:r>
            <a:endParaRPr lang="ru-RU" sz="5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 Хрящевые рыбы – </a:t>
            </a:r>
            <a:r>
              <a:rPr lang="en-US" smtClean="0"/>
              <a:t>Chondrichthyes</a:t>
            </a: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mtClean="0"/>
              <a:t>Включает два отряда: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акулы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скаты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Тип хордовые – высший тип животного мира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530725"/>
          </a:xfrm>
        </p:spPr>
        <p:txBody>
          <a:bodyPr/>
          <a:lstStyle/>
          <a:p>
            <a:pPr marL="990600" lvl="1" indent="-533400" eaLnBrk="1" hangingPunct="1">
              <a:buFontTx/>
              <a:buNone/>
              <a:defRPr/>
            </a:pPr>
            <a:r>
              <a:rPr lang="ru-RU" smtClean="0"/>
              <a:t>Особенности внутреннего строения:</a:t>
            </a:r>
          </a:p>
          <a:p>
            <a:pPr marL="990600" lvl="1" indent="-533400" eaLnBrk="1" hangingPunct="1">
              <a:defRPr/>
            </a:pPr>
            <a:r>
              <a:rPr lang="ru-RU" smtClean="0"/>
              <a:t>Наличие внутреннего осевого скелета – хорды, которая тянется вдоль тела животного.</a:t>
            </a:r>
          </a:p>
          <a:p>
            <a:pPr marL="990600" lvl="1" indent="-533400" eaLnBrk="1" hangingPunct="1">
              <a:defRPr/>
            </a:pPr>
            <a:r>
              <a:rPr lang="ru-RU" smtClean="0"/>
              <a:t>Центральная нервная система  представлена нервной трубкой, расположенной над хордой.</a:t>
            </a:r>
          </a:p>
          <a:p>
            <a:pPr marL="609600" indent="-609600" eaLnBrk="1" hangingPunct="1">
              <a:defRPr/>
            </a:pPr>
            <a:endParaRPr lang="ru-RU" smtClean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827088" y="1916113"/>
            <a:ext cx="4608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txBody>
          <a:bodyPr/>
          <a:lstStyle/>
          <a:p>
            <a:pPr algn="ctr" eaLnBrk="1" hangingPunct="1"/>
            <a:r>
              <a:rPr lang="ru-RU" smtClean="0"/>
              <a:t>Внешнее строение акулы</a:t>
            </a:r>
          </a:p>
        </p:txBody>
      </p:sp>
      <p:pic>
        <p:nvPicPr>
          <p:cNvPr id="6147" name="Picture 3" descr="акул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9144000" cy="315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algn="ctr" eaLnBrk="1" hangingPunct="1"/>
            <a:r>
              <a:rPr lang="ru-RU" smtClean="0"/>
              <a:t>Внутреннее строение акулы</a:t>
            </a:r>
          </a:p>
        </p:txBody>
      </p:sp>
      <p:pic>
        <p:nvPicPr>
          <p:cNvPr id="7171" name="Picture 3" descr="акула внут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90675"/>
            <a:ext cx="9144000" cy="430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850"/>
            <a:ext cx="9144000" cy="595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 eaLnBrk="1" hangingPunct="1"/>
            <a:r>
              <a:rPr lang="ru-RU" smtClean="0"/>
              <a:t>Строение зубов и чешуи акулы</a:t>
            </a:r>
          </a:p>
        </p:txBody>
      </p:sp>
      <p:pic>
        <p:nvPicPr>
          <p:cNvPr id="9219" name="Picture 3" descr="Рис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77913"/>
            <a:ext cx="8496300" cy="578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29600" cy="836613"/>
          </a:xfrm>
        </p:spPr>
        <p:txBody>
          <a:bodyPr/>
          <a:lstStyle/>
          <a:p>
            <a:pPr algn="ctr" eaLnBrk="1" hangingPunct="1"/>
            <a:r>
              <a:rPr lang="ru-RU" smtClean="0"/>
              <a:t>Строение ската</a:t>
            </a:r>
          </a:p>
        </p:txBody>
      </p:sp>
      <p:pic>
        <p:nvPicPr>
          <p:cNvPr id="10243" name="Picture 3" descr="Ска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250950"/>
            <a:ext cx="8027987" cy="560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яйц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9144000" cy="608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3023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sz="1800">
              <a:latin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237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anose="02020603050405020304" pitchFamily="18" charset="0"/>
              </a:rPr>
              <a:t>Яйца и зародыши акул и скатов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602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pPr algn="ctr" eaLnBrk="1" hangingPunct="1"/>
            <a:r>
              <a:rPr lang="ru-RU" smtClean="0"/>
              <a:t>Акулы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602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9144000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  <a:noFill/>
        </p:spPr>
        <p:txBody>
          <a:bodyPr/>
          <a:lstStyle/>
          <a:p>
            <a:pPr algn="ctr" eaLnBrk="1" hangingPunct="1"/>
            <a:r>
              <a:rPr lang="ru-RU" smtClean="0"/>
              <a:t>Акулы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602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9144000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  <a:noFill/>
        </p:spPr>
        <p:txBody>
          <a:bodyPr/>
          <a:lstStyle/>
          <a:p>
            <a:pPr algn="ctr" eaLnBrk="1" hangingPunct="1"/>
            <a:r>
              <a:rPr lang="ru-RU" smtClean="0"/>
              <a:t>Акулы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6020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9144000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  <a:noFill/>
        </p:spPr>
        <p:txBody>
          <a:bodyPr/>
          <a:lstStyle/>
          <a:p>
            <a:pPr algn="ctr" eaLnBrk="1" hangingPunct="1"/>
            <a:r>
              <a:rPr lang="ru-RU" smtClean="0"/>
              <a:t>Скаты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Тип хордовые включает</a:t>
            </a:r>
            <a:br>
              <a:rPr lang="ru-RU" sz="4000" smtClean="0">
                <a:solidFill>
                  <a:schemeClr val="tx1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>три подтипа: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AutoNum type="arabicPeriod"/>
              <a:defRPr/>
            </a:pPr>
            <a:r>
              <a:rPr lang="ru-RU" sz="2800" dirty="0" err="1" smtClean="0">
                <a:effectLst/>
              </a:rPr>
              <a:t>Личиночнохордовые</a:t>
            </a:r>
            <a:r>
              <a:rPr lang="ru-RU" sz="2800" dirty="0" smtClean="0">
                <a:effectLst/>
              </a:rPr>
              <a:t> (Оболочники) –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Urochordata</a:t>
            </a:r>
            <a:r>
              <a:rPr lang="ru-RU" sz="2800" dirty="0" smtClean="0">
                <a:effectLst/>
              </a:rPr>
              <a:t> (</a:t>
            </a:r>
            <a:r>
              <a:rPr lang="en-US" sz="2800" dirty="0" err="1" smtClean="0">
                <a:effectLst/>
              </a:rPr>
              <a:t>Tunicata</a:t>
            </a:r>
            <a:r>
              <a:rPr lang="en-US" sz="2800" smtClean="0">
                <a:effectLst/>
              </a:rPr>
              <a:t>)</a:t>
            </a:r>
            <a:endParaRPr lang="en-US" sz="2800" dirty="0" smtClean="0">
              <a:effectLst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eriod"/>
              <a:defRPr/>
            </a:pPr>
            <a:endParaRPr lang="ru-RU" sz="2800" dirty="0" smtClean="0">
              <a:effectLst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eriod"/>
              <a:defRPr/>
            </a:pPr>
            <a:r>
              <a:rPr lang="ru-RU" sz="2800" dirty="0" smtClean="0">
                <a:effectLst/>
              </a:rPr>
              <a:t>Бесчерепные – </a:t>
            </a:r>
            <a:r>
              <a:rPr lang="en-US" sz="2800" dirty="0" err="1" smtClean="0">
                <a:effectLst/>
              </a:rPr>
              <a:t>Acrania</a:t>
            </a:r>
            <a:endParaRPr lang="ru-RU" sz="2800" dirty="0" smtClean="0">
              <a:effectLst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eriod"/>
              <a:defRPr/>
            </a:pPr>
            <a:endParaRPr lang="en-US" sz="2800" dirty="0" smtClean="0">
              <a:effectLst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eriod"/>
              <a:defRPr/>
            </a:pPr>
            <a:r>
              <a:rPr lang="ru-RU" sz="2800" dirty="0" smtClean="0">
                <a:effectLst/>
              </a:rPr>
              <a:t>Черепные (позвоночные) – </a:t>
            </a:r>
            <a:r>
              <a:rPr lang="en-US" sz="2800" dirty="0" err="1" smtClean="0">
                <a:effectLst/>
              </a:rPr>
              <a:t>Craniata</a:t>
            </a:r>
            <a:r>
              <a:rPr lang="en-US" sz="2800" dirty="0" smtClean="0">
                <a:effectLst/>
              </a:rPr>
              <a:t> (Vertebrata)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51328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6020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5292725" y="5573713"/>
            <a:ext cx="385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Челюсть ископаемой акулы – кархарадона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0" y="5756275"/>
            <a:ext cx="529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Вымершая панцирная рыба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Положение низших хордовых в мире животных</a:t>
            </a:r>
          </a:p>
        </p:txBody>
      </p:sp>
      <p:pic>
        <p:nvPicPr>
          <p:cNvPr id="6146" name="Picture 5" descr="21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20103"/>
            <a:ext cx="5112568" cy="49088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8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3200" b="1" dirty="0" smtClean="0"/>
              <a:t>Подтип </a:t>
            </a:r>
            <a:r>
              <a:rPr lang="ru-RU" sz="3200" b="1" dirty="0" err="1" smtClean="0"/>
              <a:t>Личиночнохордовые</a:t>
            </a:r>
            <a:r>
              <a:rPr lang="ru-RU" sz="3200" b="1" dirty="0" smtClean="0"/>
              <a:t> (</a:t>
            </a:r>
            <a:r>
              <a:rPr lang="en-US" sz="3200" b="1" dirty="0" err="1" smtClean="0"/>
              <a:t>Urochordata</a:t>
            </a:r>
            <a:r>
              <a:rPr lang="ru-RU" sz="3200" b="1" dirty="0" smtClean="0"/>
              <a:t>)</a:t>
            </a:r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1520" y="1535113"/>
            <a:ext cx="424586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 взрослой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асцидии</a:t>
            </a:r>
          </a:p>
        </p:txBody>
      </p:sp>
      <p:pic>
        <p:nvPicPr>
          <p:cNvPr id="11" name="Picture 6" descr="21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19" y="2299609"/>
            <a:ext cx="309114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Grp="1" noChangeArrowheads="1"/>
          </p:cNvSpPr>
          <p:nvPr>
            <p:ph type="body" sz="quarter" idx="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 личинки асцидии</a:t>
            </a:r>
          </a:p>
        </p:txBody>
      </p:sp>
      <p:pic>
        <p:nvPicPr>
          <p:cNvPr id="13" name="Picture 5" descr="21_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381" y="2299609"/>
            <a:ext cx="3816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17513"/>
            <a:ext cx="7139136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Асцидии</a:t>
            </a:r>
          </a:p>
        </p:txBody>
      </p:sp>
      <p:pic>
        <p:nvPicPr>
          <p:cNvPr id="8195" name="Picture 4" descr="асцид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11363"/>
            <a:ext cx="9144000" cy="278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4000" smtClean="0"/>
              <a:t>Подтип Бесчерепные (</a:t>
            </a:r>
            <a:r>
              <a:rPr lang="en-US" sz="4000" smtClean="0"/>
              <a:t>Acrania</a:t>
            </a:r>
            <a:r>
              <a:rPr lang="ru-RU" sz="4000" smtClean="0"/>
              <a:t>)</a:t>
            </a:r>
          </a:p>
        </p:txBody>
      </p:sp>
      <p:pic>
        <p:nvPicPr>
          <p:cNvPr id="9219" name="Picture 7" descr="050703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28838"/>
            <a:ext cx="9144000" cy="281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0" y="54451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Внутреннее строение ланцетника</a:t>
            </a:r>
          </a:p>
        </p:txBody>
      </p:sp>
    </p:spTree>
    <p:extLst>
      <p:ext uri="{BB962C8B-B14F-4D97-AF65-F5344CB8AC3E}">
        <p14:creationId xmlns:p14="http://schemas.microsoft.com/office/powerpoint/2010/main" val="304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8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940425" y="1844675"/>
            <a:ext cx="3203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Поперечный разрез ланцетника</a:t>
            </a:r>
          </a:p>
        </p:txBody>
      </p:sp>
    </p:spTree>
    <p:extLst>
      <p:ext uri="{BB962C8B-B14F-4D97-AF65-F5344CB8AC3E}">
        <p14:creationId xmlns:p14="http://schemas.microsoft.com/office/powerpoint/2010/main" val="25516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Ланце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4679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Ланцетники</a:t>
            </a:r>
          </a:p>
        </p:txBody>
      </p:sp>
      <p:pic>
        <p:nvPicPr>
          <p:cNvPr id="11268" name="Picture 13" descr="Ланцетни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9138"/>
            <a:ext cx="4800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285</TotalTime>
  <Words>297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Verdana</vt:lpstr>
      <vt:lpstr>Wingdings</vt:lpstr>
      <vt:lpstr>Каскад</vt:lpstr>
      <vt:lpstr>Тип Хордовые</vt:lpstr>
      <vt:lpstr>Тип хордовые – высший тип животного мира</vt:lpstr>
      <vt:lpstr>Тип хордовые включает три подтипа:</vt:lpstr>
      <vt:lpstr>Положение низших хордовых в мире животных</vt:lpstr>
      <vt:lpstr>Подтип Личиночнохордовые (Urochordata)</vt:lpstr>
      <vt:lpstr>Асцидии</vt:lpstr>
      <vt:lpstr>Подтип Бесчерепные (Acrania)</vt:lpstr>
      <vt:lpstr>Презентация PowerPoint</vt:lpstr>
      <vt:lpstr>Ланцетники</vt:lpstr>
      <vt:lpstr>Подтип Позвоночные (Черепные) – Craniata (Vertebrata)</vt:lpstr>
      <vt:lpstr>Общая характеристика</vt:lpstr>
      <vt:lpstr>Подтип Позвоночные (Черепные) – Craniata (Vertebrata)</vt:lpstr>
      <vt:lpstr>Класс Круглоротые</vt:lpstr>
      <vt:lpstr>Бесчелюстные (Круглоротые) – Agnatha</vt:lpstr>
      <vt:lpstr>Миксины</vt:lpstr>
      <vt:lpstr>Миноги</vt:lpstr>
      <vt:lpstr>Надкласс Челюстноротые (Gnathostomata)</vt:lpstr>
      <vt:lpstr>Презентация PowerPoint</vt:lpstr>
      <vt:lpstr>Класс Хрящевые рыбы – Chondrichthyes</vt:lpstr>
      <vt:lpstr>Внешнее строение акулы</vt:lpstr>
      <vt:lpstr>Внутреннее строение акулы</vt:lpstr>
      <vt:lpstr>Презентация PowerPoint</vt:lpstr>
      <vt:lpstr>Строение зубов и чешуи акулы</vt:lpstr>
      <vt:lpstr>Строение ската</vt:lpstr>
      <vt:lpstr>Презентация PowerPoint</vt:lpstr>
      <vt:lpstr>Акулы</vt:lpstr>
      <vt:lpstr>Акулы</vt:lpstr>
      <vt:lpstr>Акулы</vt:lpstr>
      <vt:lpstr>Скаты</vt:lpstr>
      <vt:lpstr>Презентация PowerPoint</vt:lpstr>
    </vt:vector>
  </TitlesOfParts>
  <Company>Дом, милый 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Хрящевые рыбы – Chondrichthyes</dc:title>
  <dc:creator>Маша + Эдик</dc:creator>
  <cp:lastModifiedBy>Учетная запись Майкрософт</cp:lastModifiedBy>
  <cp:revision>13</cp:revision>
  <dcterms:created xsi:type="dcterms:W3CDTF">2006-08-31T11:25:33Z</dcterms:created>
  <dcterms:modified xsi:type="dcterms:W3CDTF">2023-03-14T14:25:58Z</dcterms:modified>
</cp:coreProperties>
</file>